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36"/>
  </p:notesMasterIdLst>
  <p:sldIdLst>
    <p:sldId id="268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9" r:id="rId10"/>
    <p:sldId id="270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79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81" r:id="rId29"/>
    <p:sldId id="282" r:id="rId30"/>
    <p:sldId id="283" r:id="rId31"/>
    <p:sldId id="284" r:id="rId32"/>
    <p:sldId id="293" r:id="rId33"/>
    <p:sldId id="263" r:id="rId34"/>
    <p:sldId id="267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39CA54-0075-4E42-9E8D-48C20FE1680A}">
  <a:tblStyle styleId="{0F39CA54-0075-4E42-9E8D-48C20FE1680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D0DEEF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9EFF7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59B7C7C-2628-48D5-BCD6-D8D41F1E099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863C4C7A-E6DC-DF83-CEAC-2D3185EC5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EE91327A-8EAF-EE85-09E1-DA2A9AB530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32FBE37F-E68B-B7CC-FA58-108F840878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52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D7A892D-55A3-792A-3A24-DC7814B10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BFA49A49-D3E2-5971-3B58-839F19E98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C42E6BAC-C738-F92C-A9E0-3FECCF73D2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802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4E407862-FAFF-D8FE-8115-2DB7A8069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7D5AE7D7-99A5-3195-B483-B3A915DEBC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904A8B3D-5EE5-1126-F0DF-37355885AC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20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639CF0D-DFC2-6D79-5772-33532224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BDD9B392-5C63-9FC8-13EC-AF4E2BAE8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B5CE31C4-6478-9341-362C-54B038DFD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46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4616126-7C39-6B08-145A-0C05DCD7B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588724F3-D958-1BE5-2407-EA9ED49FF2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5D226F35-D403-3F37-CDEA-E76888A55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761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639CF0D-DFC2-6D79-5772-33532224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BDD9B392-5C63-9FC8-13EC-AF4E2BAE8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B5CE31C4-6478-9341-362C-54B038DFD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46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4C5F7B7-73F0-B197-3B5F-9D8790491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2EE32774-E8AA-0522-3269-A0F95261B8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E9C788F5-549D-FA61-27FE-79755A128A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507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D08570A9-2668-ED2D-D640-B88AD7997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84109455-A186-E422-E596-7F6918E3E4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4AC07E3F-3614-2B2E-9B1A-4F0BFE90D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641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D7A892D-55A3-792A-3A24-DC7814B10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BFA49A49-D3E2-5971-3B58-839F19E98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C42E6BAC-C738-F92C-A9E0-3FECCF73D2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802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4E407862-FAFF-D8FE-8115-2DB7A8069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7D5AE7D7-99A5-3195-B483-B3A915DEBC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904A8B3D-5EE5-1126-F0DF-37355885AC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20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53D85F2F-5954-F554-E979-9BC154D77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72822A3C-BFD1-0C31-21E0-458D79B48F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77259ACF-C02F-3B7F-8F59-046A372203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761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E34A5AB5-D5E1-CAB9-8698-45B9A9288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0C777E1D-C962-02C4-E13F-110B09BFBE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750E699C-4722-AC09-938B-536B77F762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091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639CF0D-DFC2-6D79-5772-33532224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BDD9B392-5C63-9FC8-13EC-AF4E2BAE8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B5CE31C4-6478-9341-362C-54B038DFD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46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4616126-7C39-6B08-145A-0C05DCD7B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588724F3-D958-1BE5-2407-EA9ED49FF2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5D226F35-D403-3F37-CDEA-E76888A55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761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4C5F7B7-73F0-B197-3B5F-9D8790491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2EE32774-E8AA-0522-3269-A0F95261B8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E9C788F5-549D-FA61-27FE-79755A128A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507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32805403-1AE9-9BB6-1F0B-55F523090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B0471D46-8B49-35BC-D7BA-9955F16CB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B3F805AA-FC74-E774-613A-D501A1F291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14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1AFC6140-E595-B3E6-346D-3D6C6E571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DA419F1A-E84F-5FF3-B04F-B3816E1CFD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FB76387A-CAD9-39D9-C071-844E0665AA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853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30803576-62ED-2660-3203-81AAB4D50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3BA00317-525A-BF35-E698-768F9BA4CE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64A7145B-D8BF-0D85-1BD6-C2BF32DDA7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947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3F53D6E3-4F6D-8BB6-5F93-EB8C6447A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2085987C-D5E1-8226-7C93-A15B4ED6B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D84312BE-2272-3ACA-F6C8-9969EB3EFA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107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8CCC9D8-45D1-E63F-F66E-B82D7528D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8FDB1ED0-C436-2D51-B6CE-EF7988E876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69A43A1C-2E0F-356C-85B0-F0232E50B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452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" name="Google Shape;39;p3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16FFD4EB-2922-FD83-5C4C-A3B03F85C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CBAE04AE-4B41-9214-516B-6ECAA91011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F39E6822-45B6-E0AF-93A5-A7DB77D1CB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7943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" name="Google Shape;57;p7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p4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" name="Google Shape;51;p6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D67C8DA-D5BB-1F1E-0FA8-4E931F5C4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8072D1D3-FF4F-935F-D12B-CB2E46AA06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9E615E42-D897-7C81-A430-8F5671B43F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839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863C4C7A-E6DC-DF83-CEAC-2D3185EC5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EE91327A-8EAF-EE85-09E1-DA2A9AB530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32FBE37F-E68B-B7CC-FA58-108F840878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5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tx">
  <p:cSld name="TITLE_AND_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marL="914400" lvl="1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2pPr>
            <a:lvl3pPr marL="1371600" lvl="2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3pPr>
            <a:lvl4pPr marL="1828800" lvl="3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 type="title">
  <p:cSld name="Title layout with centered title and subtitle placeholder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57821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Picture 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erald.com/insight/content/doi/10.1108/BFJ-12-2022-1086/full/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edinburgjournals.org/journals/index.php/journal-of-finance-and-accountin/article/view/172" TargetMode="External"/><Relationship Id="rId4" Type="http://schemas.openxmlformats.org/officeDocument/2006/relationships/hyperlink" Target="https://www.tannum.io/2024/08/26/digital-transformation-in-indian-co-operative-banks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/>
        </p:nvSpPr>
        <p:spPr>
          <a:xfrm>
            <a:off x="870858" y="-457"/>
            <a:ext cx="10515600" cy="156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87650" rIns="90000" bIns="45000" anchor="ctr" anchorCtr="0">
            <a:noAutofit/>
          </a:bodyPr>
          <a:lstStyle/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n-US" sz="2800" b="1" i="0" u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MCA Final Year Project (</a:t>
            </a:r>
            <a:r>
              <a:rPr lang="en-US" sz="2800" b="1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II</a:t>
            </a: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800" b="1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 lang="en-US" dirty="0"/>
          </a:p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3C82EA"/>
              </a:buClr>
              <a:buSzPts val="2800"/>
              <a:buFont typeface="Times New Roman"/>
              <a:buNone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unga" panose="020B0502040204020203" pitchFamily="34" charset="0"/>
              </a:rPr>
              <a:t> </a:t>
            </a:r>
            <a:r>
              <a:rPr lang="en-IN" sz="2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E-SAHAKARA (Initialization and configuration, General Ledger &amp; Financial Statements)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Google Shape;29;p4"/>
          <p:cNvSpPr txBox="1"/>
          <p:nvPr/>
        </p:nvSpPr>
        <p:spPr>
          <a:xfrm>
            <a:off x="889906" y="1384075"/>
            <a:ext cx="10515600" cy="4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6325" rIns="90000" bIns="45000" anchor="t" anchorCtr="0">
            <a:noAutofit/>
          </a:bodyPr>
          <a:lstStyle/>
          <a:p>
            <a:pPr marL="363537" marR="0" lvl="0" indent="-363537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A71080"/>
              </a:buClr>
              <a:buSzPts val="1400"/>
              <a:buFont typeface="Times New Roman"/>
              <a:buNone/>
            </a:pPr>
            <a:r>
              <a:rPr lang="en-US" sz="1400" b="1" i="0" u="none" dirty="0">
                <a:solidFill>
                  <a:srgbClr val="A7108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to the Presidency University, Bengaluru in partial fulfillment  for the award of the degree of  Master of Computer Applications(MCA)</a:t>
            </a:r>
            <a:endParaRPr dirty="0"/>
          </a:p>
          <a:p>
            <a:pPr marL="363537" marR="0" lvl="0" indent="-363537" algn="ctr" rtl="0">
              <a:lnSpc>
                <a:spcPct val="88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lang="en-US" sz="1800" b="1" i="0" u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Number : MCA_PR218</a:t>
            </a:r>
            <a:endParaRPr dirty="0"/>
          </a:p>
          <a:p>
            <a:pPr marL="363537" marR="0" lvl="0" indent="-363537" algn="ctr" rtl="0">
              <a:lnSpc>
                <a:spcPct val="8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3537" marR="0" lvl="0" indent="-363537" algn="ctr" rtl="0">
              <a:lnSpc>
                <a:spcPct val="8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</a:t>
            </a:r>
            <a:endParaRPr sz="18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3537" marR="0" lvl="0" indent="-312101" algn="l" rtl="0">
              <a:lnSpc>
                <a:spcPct val="8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Times New Roman"/>
              <a:buNone/>
            </a:pPr>
            <a:endParaRPr sz="18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3537" marR="0" lvl="0" indent="-312101" algn="l" rtl="0">
              <a:lnSpc>
                <a:spcPct val="8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Times New Roman"/>
              <a:buNone/>
            </a:pPr>
            <a:endParaRPr sz="18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3537" marR="0" lvl="0" indent="-312101" algn="l" rtl="0">
              <a:lnSpc>
                <a:spcPct val="8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Times New Roman"/>
              <a:buNone/>
            </a:pPr>
            <a:endParaRPr sz="18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3537" marR="0" lvl="0" indent="-363537" algn="ctr" rtl="0">
              <a:lnSpc>
                <a:spcPct val="88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the supervision of </a:t>
            </a:r>
            <a:endParaRPr sz="1400" b="1" i="0" u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3537" marR="0" lvl="0" indent="-363537" algn="ctr" rtl="0">
              <a:lnSpc>
                <a:spcPct val="88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B000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 S. Sakthi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3537" marR="0" lvl="0" indent="-363537" algn="ctr" rtl="0">
              <a:lnSpc>
                <a:spcPct val="88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Asst. Prof of  SCSE</a:t>
            </a:r>
            <a:r>
              <a:rPr lang="en-US" sz="1200" b="1" i="0" u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363537" marR="0" lvl="0" indent="-363537" algn="ctr" rtl="0">
              <a:lnSpc>
                <a:spcPct val="88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200" b="1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Presidency University, Bengaluru</a:t>
            </a:r>
            <a:endParaRPr dirty="0">
              <a:solidFill>
                <a:srgbClr val="FF0000"/>
              </a:solidFill>
            </a:endParaRPr>
          </a:p>
        </p:txBody>
      </p:sp>
      <p:graphicFrame>
        <p:nvGraphicFramePr>
          <p:cNvPr id="30" name="Google Shape;30;p4"/>
          <p:cNvGraphicFramePr/>
          <p:nvPr/>
        </p:nvGraphicFramePr>
        <p:xfrm>
          <a:off x="3435350" y="2511880"/>
          <a:ext cx="5321300" cy="75177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6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95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</a:t>
                      </a:r>
                      <a:endParaRPr sz="2400" b="1"/>
                    </a:p>
                  </a:txBody>
                  <a:tcPr marL="34925" marR="34925" marT="34925" marB="34925" anchorCtr="1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A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95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Roll Number</a:t>
                      </a:r>
                      <a:endParaRPr sz="2400"/>
                    </a:p>
                  </a:txBody>
                  <a:tcPr marL="34925" marR="34925" marT="34925" marB="34925" anchorCtr="1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A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5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Shubhan G C</a:t>
                      </a:r>
                      <a:endParaRPr sz="2300" dirty="0"/>
                    </a:p>
                  </a:txBody>
                  <a:tcPr marL="34925" marR="34925" marT="34925" marB="34925" anchor="ctr" anchorCtr="1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65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20232MCA0194</a:t>
                      </a:r>
                      <a:endParaRPr sz="2100" dirty="0"/>
                    </a:p>
                  </a:txBody>
                  <a:tcPr marL="34925" marR="34925" marT="34925" marB="34925" anchor="ctr" anchorCtr="1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744D27D2-DA71-728F-EBD2-5E854092F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F5184D-5504-3582-8624-A53A161D8C8A}"/>
              </a:ext>
            </a:extLst>
          </p:cNvPr>
          <p:cNvSpPr txBox="1"/>
          <p:nvPr/>
        </p:nvSpPr>
        <p:spPr>
          <a:xfrm>
            <a:off x="2852057" y="43637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Registration Form</a:t>
            </a:r>
            <a:endParaRPr lang="en-IN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C00AE-02D2-AA35-D493-D5F1BAF19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90" y="1050335"/>
            <a:ext cx="9226819" cy="40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744D27D2-DA71-728F-EBD2-5E854092F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1CE6B8-3333-F6D6-3DB5-CA4DDD0D6C65}"/>
              </a:ext>
            </a:extLst>
          </p:cNvPr>
          <p:cNvSpPr txBox="1"/>
          <p:nvPr/>
        </p:nvSpPr>
        <p:spPr>
          <a:xfrm>
            <a:off x="4093030" y="303536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Details</a:t>
            </a:r>
            <a:endParaRPr lang="en-I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75B5E-A256-75BF-1143-2C5EA825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2" y="852453"/>
            <a:ext cx="9610335" cy="457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8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5C30D5FD-A6DC-B4D1-60F2-F0E4F0F60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A531D6-BB27-2B02-E411-8D2C1AE2803C}"/>
              </a:ext>
            </a:extLst>
          </p:cNvPr>
          <p:cNvSpPr txBox="1"/>
          <p:nvPr/>
        </p:nvSpPr>
        <p:spPr>
          <a:xfrm>
            <a:off x="4256314" y="259993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FD Account opening page</a:t>
            </a:r>
            <a:endParaRPr lang="en-I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69B97-7A3A-1334-5499-A5924D7C2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803823"/>
            <a:ext cx="10043886" cy="47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25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CAAA2676-A5EC-7930-CE97-87C1A426C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0EE0E9-50EB-7CF0-CB78-D89F5EC2FA90}"/>
              </a:ext>
            </a:extLst>
          </p:cNvPr>
          <p:cNvSpPr txBox="1"/>
          <p:nvPr/>
        </p:nvSpPr>
        <p:spPr>
          <a:xfrm>
            <a:off x="4572000" y="259992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Suspense Account opening page</a:t>
            </a:r>
            <a:endParaRPr lang="en-I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F40EF4-6B6D-497F-1621-8B74F74D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4" y="718651"/>
            <a:ext cx="10493829" cy="48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76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0C38FC13-2446-5A3A-7B34-9AF221025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898114-030A-E1B4-D479-4469094F5950}"/>
              </a:ext>
            </a:extLst>
          </p:cNvPr>
          <p:cNvSpPr txBox="1"/>
          <p:nvPr/>
        </p:nvSpPr>
        <p:spPr>
          <a:xfrm>
            <a:off x="3744690" y="270878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Loan Due List page</a:t>
            </a:r>
            <a:endParaRPr lang="en-I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F5A1C-B463-8804-5C98-61D4D6BBD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9" y="875777"/>
            <a:ext cx="10537371" cy="492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76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989AF92-3513-D0E7-49E8-E61A8182C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593EC2-5C57-4B75-1809-4A01C4F61B44}"/>
              </a:ext>
            </a:extLst>
          </p:cNvPr>
          <p:cNvSpPr txBox="1"/>
          <p:nvPr/>
        </p:nvSpPr>
        <p:spPr>
          <a:xfrm>
            <a:off x="4604658" y="235546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Property Booking Page</a:t>
            </a:r>
            <a:endParaRPr lang="en-I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4BF26-004E-5C44-CBB8-F96E3107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2" y="793404"/>
            <a:ext cx="10450286" cy="489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22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0C38FC13-2446-5A3A-7B34-9AF221025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898114-030A-E1B4-D479-4469094F5950}"/>
              </a:ext>
            </a:extLst>
          </p:cNvPr>
          <p:cNvSpPr txBox="1"/>
          <p:nvPr/>
        </p:nvSpPr>
        <p:spPr>
          <a:xfrm>
            <a:off x="4180114" y="409415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Loan Due List page</a:t>
            </a:r>
            <a:endParaRPr lang="en-I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F5A1C-B463-8804-5C98-61D4D6BBD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" y="1044946"/>
            <a:ext cx="10208985" cy="47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64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955658EC-88C0-9979-B458-482677770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1165E-5336-7880-5ABD-0C8967C18E49}"/>
              </a:ext>
            </a:extLst>
          </p:cNvPr>
          <p:cNvSpPr txBox="1"/>
          <p:nvPr/>
        </p:nvSpPr>
        <p:spPr>
          <a:xfrm>
            <a:off x="4171043" y="191689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Asset Category List</a:t>
            </a:r>
            <a:endParaRPr lang="en-I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68C46-0A38-A4A4-9FF8-691CB8DA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" y="673638"/>
            <a:ext cx="10424886" cy="48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39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2AE28A8C-9078-EFEB-66B9-31AE0E501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4EE6E7-F336-7180-3519-331391CA4CCD}"/>
              </a:ext>
            </a:extLst>
          </p:cNvPr>
          <p:cNvSpPr txBox="1"/>
          <p:nvPr/>
        </p:nvSpPr>
        <p:spPr>
          <a:xfrm>
            <a:off x="3561897" y="162021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&amp; Transactions</a:t>
            </a:r>
            <a:endParaRPr lang="en-IN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88AD89-B693-B8A7-0C0F-2B1273EDF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74" y="660491"/>
            <a:ext cx="2938780" cy="4491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999B1B-4BD6-B6F9-2919-F6D3E89C7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616" y="784316"/>
            <a:ext cx="2480310" cy="42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4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5C30D5FD-A6DC-B4D1-60F2-F0E4F0F60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A531D6-BB27-2B02-E411-8D2C1AE2803C}"/>
              </a:ext>
            </a:extLst>
          </p:cNvPr>
          <p:cNvSpPr txBox="1"/>
          <p:nvPr/>
        </p:nvSpPr>
        <p:spPr>
          <a:xfrm>
            <a:off x="4365171" y="347078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New User</a:t>
            </a:r>
            <a:endParaRPr lang="en-IN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C2A08E-851F-056A-C688-CE0D2BCFA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128" y="958713"/>
            <a:ext cx="4627999" cy="441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66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40"/>
              <a:buFont typeface="Cambria"/>
              <a:buNone/>
            </a:pPr>
            <a:r>
              <a:rPr lang="en-US" sz="2640" b="1">
                <a:latin typeface="Cambria"/>
                <a:ea typeface="Cambria"/>
                <a:cs typeface="Cambria"/>
                <a:sym typeface="Cambria"/>
              </a:rPr>
              <a:t>Content</a:t>
            </a:r>
            <a:endParaRPr b="1"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1"/>
          </p:nvPr>
        </p:nvSpPr>
        <p:spPr>
          <a:xfrm>
            <a:off x="812800" y="1143000"/>
            <a:ext cx="10668000" cy="3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cs typeface="Cambria"/>
                <a:sym typeface="Cambria"/>
              </a:rPr>
              <a:t>Abstract</a:t>
            </a:r>
          </a:p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cs typeface="Cambria"/>
                <a:sym typeface="Cambria"/>
              </a:rPr>
              <a:t>Problem Statement</a:t>
            </a:r>
          </a:p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sym typeface="Cambria"/>
              </a:rPr>
              <a:t>Literature Survey</a:t>
            </a:r>
          </a:p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sym typeface="Cambria"/>
              </a:rPr>
              <a:t>Tools and Technologies</a:t>
            </a:r>
          </a:p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sym typeface="Cambria"/>
              </a:rPr>
              <a:t>Screenshots</a:t>
            </a:r>
            <a:endParaRPr lang="en-IN" sz="2100" dirty="0">
              <a:latin typeface="Cambria"/>
              <a:ea typeface="Cambria"/>
              <a:cs typeface="Cambria"/>
              <a:sym typeface="Cambria"/>
            </a:endParaRPr>
          </a:p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cs typeface="Cambria"/>
                <a:sym typeface="Cambria"/>
              </a:rPr>
              <a:t>References</a:t>
            </a:r>
          </a:p>
          <a:p>
            <a:pPr marL="495300" algn="just">
              <a:lnSpc>
                <a:spcPct val="160000"/>
              </a:lnSpc>
              <a:spcBef>
                <a:spcPts val="0"/>
              </a:spcBef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cs typeface="Cambria"/>
                <a:sym typeface="Cambria"/>
              </a:rPr>
              <a:t>GitHub link</a:t>
            </a:r>
          </a:p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➢"/>
            </a:pPr>
            <a:endParaRPr sz="2100"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CAAA2676-A5EC-7930-CE97-87C1A426C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0EE0E9-50EB-7CF0-CB78-D89F5EC2FA90}"/>
              </a:ext>
            </a:extLst>
          </p:cNvPr>
          <p:cNvSpPr txBox="1"/>
          <p:nvPr/>
        </p:nvSpPr>
        <p:spPr>
          <a:xfrm>
            <a:off x="4171042" y="292649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Management</a:t>
            </a:r>
            <a:endParaRPr lang="en-IN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B5E72B-3DBF-1A75-69AF-380666B5E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609" y="967116"/>
            <a:ext cx="7904781" cy="365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967441C8-60BF-4A6E-9B14-CC34E7444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5F0E9-88AD-9247-5FC7-A59F751AE360}"/>
              </a:ext>
            </a:extLst>
          </p:cNvPr>
          <p:cNvSpPr txBox="1"/>
          <p:nvPr/>
        </p:nvSpPr>
        <p:spPr>
          <a:xfrm>
            <a:off x="4171043" y="238221"/>
            <a:ext cx="384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 Vouchers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210057-8B5D-DF0E-C1A1-1EB77C7BD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24" y="932995"/>
            <a:ext cx="9411352" cy="444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68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93D51AC4-05C9-A7DC-7306-91BEABA53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F854C6-E2B9-4F59-24A3-DE20CB7C04D7}"/>
              </a:ext>
            </a:extLst>
          </p:cNvPr>
          <p:cNvSpPr txBox="1"/>
          <p:nvPr/>
        </p:nvSpPr>
        <p:spPr>
          <a:xfrm>
            <a:off x="4171043" y="169216"/>
            <a:ext cx="384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 logs of user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B6165-57EA-8A58-A68A-93BEF44C0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61" y="702223"/>
            <a:ext cx="100012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2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0C38FC13-2446-5A3A-7B34-9AF221025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898114-030A-E1B4-D479-4469094F5950}"/>
              </a:ext>
            </a:extLst>
          </p:cNvPr>
          <p:cNvSpPr txBox="1"/>
          <p:nvPr/>
        </p:nvSpPr>
        <p:spPr>
          <a:xfrm>
            <a:off x="4171043" y="163286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Account Ledgers</a:t>
            </a:r>
            <a:endParaRPr lang="en-I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E11E23-DB20-D7EB-B128-485D89FA3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152" y="730437"/>
            <a:ext cx="9983696" cy="511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80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989AF92-3513-D0E7-49E8-E61A8182C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593EC2-5C57-4B75-1809-4A01C4F61B44}"/>
              </a:ext>
            </a:extLst>
          </p:cNvPr>
          <p:cNvSpPr txBox="1"/>
          <p:nvPr/>
        </p:nvSpPr>
        <p:spPr>
          <a:xfrm>
            <a:off x="4171043" y="172907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New Ledger</a:t>
            </a:r>
            <a:endParaRPr lang="en-I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D9A7C6-9B24-7913-9AAE-3DD3C2091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300" y="739503"/>
            <a:ext cx="5397399" cy="470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91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955658EC-88C0-9979-B458-482677770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1165E-5336-7880-5ABD-0C8967C18E49}"/>
              </a:ext>
            </a:extLst>
          </p:cNvPr>
          <p:cNvSpPr txBox="1"/>
          <p:nvPr/>
        </p:nvSpPr>
        <p:spPr>
          <a:xfrm>
            <a:off x="4171043" y="254326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Ledger View</a:t>
            </a:r>
            <a:endParaRPr lang="en-I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C44A55-BECB-CAF8-6523-147DE476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459" y="725391"/>
            <a:ext cx="9169082" cy="47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34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6084C419-DBE6-6BA8-DD06-7B96F990E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D92033-E8DC-C8AE-8737-D80CD953E4CE}"/>
              </a:ext>
            </a:extLst>
          </p:cNvPr>
          <p:cNvSpPr txBox="1"/>
          <p:nvPr/>
        </p:nvSpPr>
        <p:spPr>
          <a:xfrm>
            <a:off x="4171043" y="139798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Cash Flow (Day wise)</a:t>
            </a:r>
            <a:endParaRPr lang="en-I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2420F6-A0E8-5200-2B58-A4745C166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42" y="605224"/>
            <a:ext cx="9741716" cy="50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74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657C13AD-4394-A6CF-7E66-2ADE42E6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72652F-BC45-08EF-37A1-3BC2EC86C57B}"/>
              </a:ext>
            </a:extLst>
          </p:cNvPr>
          <p:cNvSpPr txBox="1"/>
          <p:nvPr/>
        </p:nvSpPr>
        <p:spPr>
          <a:xfrm>
            <a:off x="4171043" y="139798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Cash Flow (Month wise)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6558E-3557-70F7-3947-71884623B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394" y="855662"/>
            <a:ext cx="9557212" cy="487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45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E40FC5D3-2458-08D1-7157-7E2A58D5F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C5D75-01BC-A571-B9A8-354F06E31651}"/>
              </a:ext>
            </a:extLst>
          </p:cNvPr>
          <p:cNvSpPr txBox="1"/>
          <p:nvPr/>
        </p:nvSpPr>
        <p:spPr>
          <a:xfrm>
            <a:off x="4171043" y="139798"/>
            <a:ext cx="384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Daybook (Receipt)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6670FB-FDF9-DE77-7E04-4840B05F3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228" y="680311"/>
            <a:ext cx="9491544" cy="490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03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620EFD94-B035-E91F-F397-139CD5087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318C42-F1B0-911F-F5D6-59F31A3D8F13}"/>
              </a:ext>
            </a:extLst>
          </p:cNvPr>
          <p:cNvSpPr txBox="1"/>
          <p:nvPr/>
        </p:nvSpPr>
        <p:spPr>
          <a:xfrm>
            <a:off x="4171042" y="259541"/>
            <a:ext cx="384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Daybook (Payment)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B382F-6AC3-3CE9-7521-A6109332A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677" y="890360"/>
            <a:ext cx="9386645" cy="454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3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918D-789A-F4DA-C7D3-1CD6BBF35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4114" y="116568"/>
            <a:ext cx="8893629" cy="1470025"/>
          </a:xfrm>
        </p:spPr>
        <p:txBody>
          <a:bodyPr/>
          <a:lstStyle/>
          <a:p>
            <a:r>
              <a:rPr lang="en-US" dirty="0"/>
              <a:t>Abstract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5988B1-9AEC-866F-BD4C-9F8BD1011AE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64028" y="1536174"/>
            <a:ext cx="1102722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Automating Setup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Digital system setup and access control help improve security and reduce errors.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Managing Finances Easily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Automated financial tracking and reporting make accounting more accurate and efficient.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Problems in Current Systems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Many cooperative financial systems lack real-time tracking and customization, causing delays.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for a Better Solution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 combined system can improve security, transparency, and efficiency in financial management.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Improvements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Using AI and cloud-based solutions can further enhance cooperative financial systems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4208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9E1CE18C-B555-FFAB-4C06-DA8551DE1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04AD9-C9BB-2C27-2234-BF0EAE5B8CDC}"/>
              </a:ext>
            </a:extLst>
          </p:cNvPr>
          <p:cNvSpPr txBox="1"/>
          <p:nvPr/>
        </p:nvSpPr>
        <p:spPr>
          <a:xfrm>
            <a:off x="4171042" y="259541"/>
            <a:ext cx="384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Daybook (Total)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590B3E-5341-DEA8-00AE-7E046531B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49" y="1055915"/>
            <a:ext cx="9751702" cy="438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17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2E19927-848D-64C7-800B-8B7A5DCC4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8760EB-E0F7-4374-4E20-79A65E01AD2A}"/>
              </a:ext>
            </a:extLst>
          </p:cNvPr>
          <p:cNvSpPr txBox="1"/>
          <p:nvPr/>
        </p:nvSpPr>
        <p:spPr>
          <a:xfrm>
            <a:off x="4171042" y="259541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Balance Sheet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2626B4-EC8A-BD36-D608-F4303206E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18" y="962819"/>
            <a:ext cx="9828562" cy="451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03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/>
        </p:nvSpPr>
        <p:spPr>
          <a:xfrm>
            <a:off x="812800" y="274637"/>
            <a:ext cx="1066800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83100" rIns="90000" bIns="45000" anchor="ctr" anchorCtr="0">
            <a:noAutofit/>
          </a:bodyPr>
          <a:lstStyle/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mbria"/>
              <a:buNone/>
            </a:pPr>
            <a:r>
              <a:rPr lang="en-US" sz="3200" b="1" i="0" u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References</a:t>
            </a:r>
            <a:r>
              <a:rPr lang="en-US" sz="2500" b="0" i="0" u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endParaRPr/>
          </a:p>
        </p:txBody>
      </p:sp>
      <p:sp>
        <p:nvSpPr>
          <p:cNvPr id="60" name="Google Shape;60;p9"/>
          <p:cNvSpPr txBox="1"/>
          <p:nvPr/>
        </p:nvSpPr>
        <p:spPr>
          <a:xfrm>
            <a:off x="762000" y="952500"/>
            <a:ext cx="10718800" cy="4435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1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Digitalisation</a:t>
            </a:r>
            <a:r>
              <a:rPr lang="en-US" sz="2400" dirty="0"/>
              <a:t> and Digital Transformation in the Social Economy: The Cases of </a:t>
            </a:r>
            <a:r>
              <a:rPr lang="en-US" sz="2400" dirty="0" err="1"/>
              <a:t>Anecoop</a:t>
            </a:r>
            <a:r>
              <a:rPr lang="en-US" sz="2400" dirty="0"/>
              <a:t> and </a:t>
            </a:r>
            <a:r>
              <a:rPr lang="en-US" sz="2400" dirty="0" err="1"/>
              <a:t>Consum</a:t>
            </a:r>
            <a:r>
              <a:rPr lang="en-US" sz="2400" dirty="0"/>
              <a:t> </a:t>
            </a:r>
            <a:r>
              <a:rPr lang="en-IN" sz="2400" dirty="0">
                <a:hlinkClick r:id="rId3"/>
              </a:rPr>
              <a:t>https://www.emerald.com/insight/content/doi/10.1108/BFJ-12-2022-1086/full/html</a:t>
            </a:r>
            <a:endParaRPr lang="en-US" sz="2400" dirty="0"/>
          </a:p>
          <a:p>
            <a: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Digital Transformation in Indian Co-operative Banks </a:t>
            </a:r>
            <a:r>
              <a:rPr lang="en-IN" sz="2400" dirty="0">
                <a:hlinkClick r:id="rId4"/>
              </a:rPr>
              <a:t>https://www.tannum.io/2024/08/26/digital-transformation-in-indian-co-operative-banks/</a:t>
            </a:r>
            <a:endParaRPr lang="en-IN" sz="2400" dirty="0"/>
          </a:p>
          <a:p>
            <a: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/>
              <a:t>Digital </a:t>
            </a:r>
            <a:r>
              <a:rPr lang="en-US" sz="2400" dirty="0"/>
              <a:t>Transformation and Financial Performance of Deposit-Taking Savings and Credit Co-Operatives in Nairobi City County, Kenya</a:t>
            </a:r>
            <a:r>
              <a:rPr lang="en-IN" sz="2400" dirty="0"/>
              <a:t> </a:t>
            </a:r>
            <a:r>
              <a:rPr lang="en-IN" sz="2400" dirty="0">
                <a:hlinkClick r:id="rId5"/>
              </a:rPr>
              <a:t>https://edinburgjournals.org/journals/index.php/journal-of-finance-and-accountin/article/view/172</a:t>
            </a:r>
            <a:r>
              <a:rPr lang="en-IN" sz="2400" dirty="0"/>
              <a:t> </a:t>
            </a:r>
            <a:endParaRPr lang="en-US" sz="2400" dirty="0"/>
          </a:p>
          <a:p>
            <a: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5A221D-BB8D-1295-E1D8-575DEA30A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5;p17">
            <a:extLst>
              <a:ext uri="{FF2B5EF4-FFF2-40B4-BE49-F238E27FC236}">
                <a16:creationId xmlns:a16="http://schemas.microsoft.com/office/drawing/2014/main" id="{E3DE5787-2074-208B-3E9B-309379354054}"/>
              </a:ext>
            </a:extLst>
          </p:cNvPr>
          <p:cNvSpPr txBox="1">
            <a:spLocks/>
          </p:cNvSpPr>
          <p:nvPr/>
        </p:nvSpPr>
        <p:spPr>
          <a:xfrm>
            <a:off x="812800" y="1143000"/>
            <a:ext cx="10668000" cy="41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342900" indent="-190500" algn="just"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SzPct val="100000"/>
              <a:buFont typeface="Arial"/>
              <a:buNone/>
            </a:pPr>
            <a:endParaRPr lang="en-US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b="1" u="sng" dirty="0">
                <a:latin typeface="Cambria" panose="02040503050406030204" pitchFamily="18" charset="0"/>
                <a:ea typeface="Cambria" panose="02040503050406030204" pitchFamily="18" charset="0"/>
              </a:rPr>
              <a:t>GitHub Repository:</a:t>
            </a:r>
          </a:p>
          <a:p>
            <a:endParaRPr lang="en-US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ctr">
              <a:spcBef>
                <a:spcPts val="0"/>
              </a:spcBef>
              <a:buSzPct val="100000"/>
              <a:buFont typeface="Arial"/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  https://github.com/Shubhangc6/E-Sahakara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Google Shape;114;p17">
            <a:extLst>
              <a:ext uri="{FF2B5EF4-FFF2-40B4-BE49-F238E27FC236}">
                <a16:creationId xmlns:a16="http://schemas.microsoft.com/office/drawing/2014/main" id="{A1AE0C14-85CC-AD7D-8C7C-34AF0F53E714}"/>
              </a:ext>
            </a:extLst>
          </p:cNvPr>
          <p:cNvSpPr txBox="1">
            <a:spLocks/>
          </p:cNvSpPr>
          <p:nvPr/>
        </p:nvSpPr>
        <p:spPr>
          <a:xfrm>
            <a:off x="762000" y="339952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 algn="ctr">
              <a:lnSpc>
                <a:spcPct val="200000"/>
              </a:lnSpc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GitHub Link</a:t>
            </a:r>
          </a:p>
        </p:txBody>
      </p:sp>
    </p:spTree>
    <p:extLst>
      <p:ext uri="{BB962C8B-B14F-4D97-AF65-F5344CB8AC3E}">
        <p14:creationId xmlns:p14="http://schemas.microsoft.com/office/powerpoint/2010/main" val="4080137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2810" y="1441315"/>
            <a:ext cx="3893306" cy="3935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/>
        </p:nvSpPr>
        <p:spPr>
          <a:xfrm>
            <a:off x="812800" y="274637"/>
            <a:ext cx="1066800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112050" rIns="90000" bIns="45000" anchor="ctr" anchorCtr="0">
            <a:noAutofit/>
          </a:bodyPr>
          <a:lstStyle/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mbria"/>
              <a:buNone/>
            </a:pPr>
            <a:r>
              <a:rPr lang="en-US" sz="4400" b="0" i="0" u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Problem Statement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35EF72-CA4E-5793-E1A1-E9390CC35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119" y="1286749"/>
            <a:ext cx="10149367" cy="330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19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Standardized Setup - </a:t>
            </a:r>
            <a:r>
              <a:rPr lang="en-US" altLang="en-US" sz="1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Cooperative societies struggle with inconsistent system configurations, leading to operational inefficiencies and compliance issues. </a:t>
            </a: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altLang="en-US" sz="19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9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 Issues</a:t>
            </a: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 – The absence of automated validation mechanisms results in inaccurate member and financial records, impacting decision-making</a:t>
            </a: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altLang="en-US" sz="19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900" b="1">
                <a:latin typeface="Times New Roman" panose="02020603050405020304" pitchFamily="18" charset="0"/>
                <a:cs typeface="Times New Roman" panose="02020603050405020304" pitchFamily="18" charset="0"/>
              </a:rPr>
              <a:t>Inaccurate Financial Tracking</a:t>
            </a: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 – Manual bookkeeping leads to errors in transaction records, affecting financial integrity and decision-making.</a:t>
            </a: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900" b="1">
                <a:latin typeface="Times New Roman" panose="02020603050405020304" pitchFamily="18" charset="0"/>
                <a:cs typeface="Times New Roman" panose="02020603050405020304" pitchFamily="18" charset="0"/>
              </a:rPr>
              <a:t>Audit and Reporting Challenges</a:t>
            </a: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 – The absence of structured audit trails makes financial verification and reporting cumbersome, increasing the risk of discrepancies.</a:t>
            </a:r>
            <a:endParaRPr lang="en-US" altLang="en-US" sz="1900" dirty="0">
              <a:solidFill>
                <a:schemeClr val="dk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/>
        </p:nvSpPr>
        <p:spPr>
          <a:xfrm>
            <a:off x="812800" y="274637"/>
            <a:ext cx="1066800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112050" rIns="90000" bIns="45000" anchor="ctr" anchorCtr="0">
            <a:noAutofit/>
          </a:bodyPr>
          <a:lstStyle/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mbria"/>
              <a:buNone/>
            </a:pPr>
            <a:r>
              <a:rPr lang="en-US" sz="3600" b="0" i="0" u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Literature Survey</a:t>
            </a:r>
            <a:endParaRPr sz="60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863AF3-2A3C-2DE2-490A-75CB53799EBF}"/>
              </a:ext>
            </a:extLst>
          </p:cNvPr>
          <p:cNvGraphicFramePr>
            <a:graphicFrameLocks noGrp="1"/>
          </p:cNvGraphicFramePr>
          <p:nvPr/>
        </p:nvGraphicFramePr>
        <p:xfrm>
          <a:off x="391886" y="914396"/>
          <a:ext cx="11272701" cy="409581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735330">
                  <a:extLst>
                    <a:ext uri="{9D8B030D-6E8A-4147-A177-3AD203B41FA5}">
                      <a16:colId xmlns:a16="http://schemas.microsoft.com/office/drawing/2014/main" val="2467183240"/>
                    </a:ext>
                  </a:extLst>
                </a:gridCol>
                <a:gridCol w="2489718">
                  <a:extLst>
                    <a:ext uri="{9D8B030D-6E8A-4147-A177-3AD203B41FA5}">
                      <a16:colId xmlns:a16="http://schemas.microsoft.com/office/drawing/2014/main" val="1136414382"/>
                    </a:ext>
                  </a:extLst>
                </a:gridCol>
                <a:gridCol w="612710">
                  <a:extLst>
                    <a:ext uri="{9D8B030D-6E8A-4147-A177-3AD203B41FA5}">
                      <a16:colId xmlns:a16="http://schemas.microsoft.com/office/drawing/2014/main" val="178467463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07624189"/>
                    </a:ext>
                  </a:extLst>
                </a:gridCol>
                <a:gridCol w="1929882">
                  <a:extLst>
                    <a:ext uri="{9D8B030D-6E8A-4147-A177-3AD203B41FA5}">
                      <a16:colId xmlns:a16="http://schemas.microsoft.com/office/drawing/2014/main" val="1728340999"/>
                    </a:ext>
                  </a:extLst>
                </a:gridCol>
                <a:gridCol w="1690007">
                  <a:extLst>
                    <a:ext uri="{9D8B030D-6E8A-4147-A177-3AD203B41FA5}">
                      <a16:colId xmlns:a16="http://schemas.microsoft.com/office/drawing/2014/main" val="1679286865"/>
                    </a:ext>
                  </a:extLst>
                </a:gridCol>
                <a:gridCol w="1529054">
                  <a:extLst>
                    <a:ext uri="{9D8B030D-6E8A-4147-A177-3AD203B41FA5}">
                      <a16:colId xmlns:a16="http://schemas.microsoft.com/office/drawing/2014/main" val="1690051004"/>
                    </a:ext>
                  </a:extLst>
                </a:gridCol>
              </a:tblGrid>
              <a:tr h="621092">
                <a:tc>
                  <a:txBody>
                    <a:bodyPr/>
                    <a:lstStyle/>
                    <a:p>
                      <a:r>
                        <a:rPr lang="en-US" dirty="0" err="1"/>
                        <a:t>Sl</a:t>
                      </a:r>
                      <a:r>
                        <a:rPr lang="en-US" dirty="0"/>
                        <a:t> No.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Title of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Methodology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Challenges Faced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819224"/>
                  </a:ext>
                </a:extLst>
              </a:tr>
              <a:tr h="68884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Initialization and Role-Based Access Control in Financial Platforms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Automated system setup, role-based access control (RBAC) implementation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Security vulnerabilities in manual configuration, lack of user access restrictions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Enhances security, reduces manual errors, ensures compliance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Implementation complexity for non-technical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821666"/>
                  </a:ext>
                </a:extLst>
              </a:tr>
              <a:tr h="88975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Automated Financial Management and General Ledger Systems in Cooperative Societies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Financial tracking, reconciliation, and compliance-integrated reporting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Difficulty in integrating automation with legacy systems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Improves accuracy, efficiency, and decision-making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initial cost of implementation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575373"/>
                  </a:ext>
                </a:extLst>
              </a:tr>
              <a:tr h="889755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Gaps in Financial Customization for Cooperatives: A Study on Existing Solutions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Comparative analysis of existing financial software and customization needs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Lack of tailored solutions for cooperative accounting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Highlights the need for an integrated and customizable financial system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 real-world case studies on cooperative-specific financial models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58677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/>
        </p:nvSpPr>
        <p:spPr>
          <a:xfrm>
            <a:off x="747700" y="-17453"/>
            <a:ext cx="106965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81575" rIns="90000" bIns="45000" anchor="ctr" anchorCtr="0">
            <a:noAutofit/>
          </a:bodyPr>
          <a:lstStyle/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mbria"/>
              <a:buNone/>
            </a:pPr>
            <a:r>
              <a:rPr lang="en-US" sz="3000" b="1" i="0" u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Tools And Technologies </a:t>
            </a:r>
            <a:endParaRPr sz="2000" b="1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27F950-C7A3-6622-734E-3B0530CDFC4E}"/>
              </a:ext>
            </a:extLst>
          </p:cNvPr>
          <p:cNvSpPr txBox="1">
            <a:spLocks/>
          </p:cNvSpPr>
          <p:nvPr/>
        </p:nvSpPr>
        <p:spPr>
          <a:xfrm>
            <a:off x="1013637" y="1663995"/>
            <a:ext cx="10164726" cy="45259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Development Tools: Visual Studio, Android Studio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Programming Languages: HTML,CSS, PHP, JAVASCRIPT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Frameworks/Libraries: React, Bootstrap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Database: MySQL, MongoDB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Additional Tools: APIs, Cloud Services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3">
            <a:extLst>
              <a:ext uri="{FF2B5EF4-FFF2-40B4-BE49-F238E27FC236}">
                <a16:creationId xmlns:a16="http://schemas.microsoft.com/office/drawing/2014/main" id="{7A869106-BEDE-77B3-6FB3-1D735AE577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 fontScale="9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40"/>
              <a:buFont typeface="Cambria"/>
              <a:buNone/>
            </a:pPr>
            <a:r>
              <a:rPr lang="en-US" dirty="0">
                <a:latin typeface="+mj-lt"/>
              </a:rPr>
              <a:t>Screenshots</a:t>
            </a:r>
            <a:endParaRPr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C31471-225C-7DC7-C6F9-8B36F9FE1039}"/>
              </a:ext>
            </a:extLst>
          </p:cNvPr>
          <p:cNvSpPr txBox="1"/>
          <p:nvPr/>
        </p:nvSpPr>
        <p:spPr>
          <a:xfrm>
            <a:off x="5007428" y="762139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IN" sz="2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3988E4-FEA8-3C90-FECF-3A8092B23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555" y="1249640"/>
            <a:ext cx="9452429" cy="4392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5221FD-FA98-94E9-193E-40223C812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21" y="888703"/>
            <a:ext cx="10281557" cy="4776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D8F809-BDF4-2A7D-A15D-C3DE24B6CA7E}"/>
              </a:ext>
            </a:extLst>
          </p:cNvPr>
          <p:cNvSpPr txBox="1"/>
          <p:nvPr/>
        </p:nvSpPr>
        <p:spPr>
          <a:xfrm>
            <a:off x="4288969" y="259993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IN" sz="2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57FFB4FD-4483-EC8C-BB20-277660CA5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5A1FDB-CAB0-0B37-1075-45432685A1CC}"/>
              </a:ext>
            </a:extLst>
          </p:cNvPr>
          <p:cNvSpPr txBox="1"/>
          <p:nvPr/>
        </p:nvSpPr>
        <p:spPr>
          <a:xfrm>
            <a:off x="3831772" y="281764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list</a:t>
            </a:r>
            <a:endParaRPr lang="en-IN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EE717-5F2C-4E1E-84E1-DBA30B6D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705" y="869144"/>
            <a:ext cx="9315209" cy="448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644</Words>
  <Application>Microsoft Office PowerPoint</Application>
  <PresentationFormat>Widescreen</PresentationFormat>
  <Paragraphs>115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</vt:lpstr>
      <vt:lpstr>Times New Roman</vt:lpstr>
      <vt:lpstr>Wingdings</vt:lpstr>
      <vt:lpstr>Office Theme</vt:lpstr>
      <vt:lpstr>PowerPoint Presentation</vt:lpstr>
      <vt:lpstr>Content</vt:lpstr>
      <vt:lpstr>Abstract</vt:lpstr>
      <vt:lpstr>PowerPoint Presentation</vt:lpstr>
      <vt:lpstr>PowerPoint Presentation</vt:lpstr>
      <vt:lpstr>PowerPoint Presentation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Shubhan G C</dc:creator>
  <cp:lastModifiedBy>Shubhan G C</cp:lastModifiedBy>
  <cp:revision>11</cp:revision>
  <dcterms:modified xsi:type="dcterms:W3CDTF">2025-05-10T06:27:27Z</dcterms:modified>
</cp:coreProperties>
</file>